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8"/>
  </p:handoutMasterIdLst>
  <p:sldIdLst>
    <p:sldId id="266" r:id="rId4"/>
    <p:sldId id="286" r:id="rId6"/>
    <p:sldId id="28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68" r:id="rId16"/>
    <p:sldId id="269" r:id="rId17"/>
    <p:sldId id="287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5" r:id="rId26"/>
    <p:sldId id="304" r:id="rId27"/>
    <p:sldId id="273" r:id="rId28"/>
    <p:sldId id="300" r:id="rId29"/>
    <p:sldId id="301" r:id="rId30"/>
    <p:sldId id="302" r:id="rId31"/>
    <p:sldId id="303" r:id="rId32"/>
    <p:sldId id="307" r:id="rId33"/>
    <p:sldId id="308" r:id="rId34"/>
    <p:sldId id="274" r:id="rId35"/>
    <p:sldId id="275" r:id="rId36"/>
    <p:sldId id="284" r:id="rId3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252"/>
    <a:srgbClr val="FCD10A"/>
    <a:srgbClr val="F99043"/>
    <a:srgbClr val="ECE5D9"/>
    <a:srgbClr val="F4E8DE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3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5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6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7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8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9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0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五边形 6"/>
            <p:cNvSpPr/>
            <p:nvPr userDrawn="1">
              <p:custDataLst>
                <p:tags r:id="rId13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7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20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6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8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11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五边形 4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6"/>
            <p:cNvSpPr/>
            <p:nvPr userDrawn="1">
              <p:custDataLst>
                <p:tags r:id="rId13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5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3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5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6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7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8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9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0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12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7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3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5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6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7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8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9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0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12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边形 6"/>
            <p:cNvSpPr/>
            <p:nvPr userDrawn="1">
              <p:custDataLst>
                <p:tags r:id="rId13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19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3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4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5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五边形 4"/>
          <p:cNvSpPr/>
          <p:nvPr userDrawn="1">
            <p:custDataLst>
              <p:tags r:id="rId6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2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3"/>
            </p:custDataLst>
          </p:nvPr>
        </p:nvGrpSpPr>
        <p:grpSpPr>
          <a:xfrm rot="0"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4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 userDrawn="1">
              <p:custDataLst>
                <p:tags r:id="rId5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6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五边形 4"/>
          <p:cNvSpPr/>
          <p:nvPr userDrawn="1">
            <p:custDataLst>
              <p:tags r:id="rId7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4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5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 userDrawn="1">
              <p:custDataLst>
                <p:tags r:id="rId6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五边形 4"/>
          <p:cNvSpPr/>
          <p:nvPr userDrawn="1">
            <p:custDataLst>
              <p:tags r:id="rId7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3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4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5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6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五边形 4"/>
          <p:cNvSpPr/>
          <p:nvPr userDrawn="1">
            <p:custDataLst>
              <p:tags r:id="rId7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3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4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5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6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7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>
            <p:custDataLst>
              <p:tags r:id="rId11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4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2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4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五边形 6"/>
          <p:cNvSpPr/>
          <p:nvPr userDrawn="1">
            <p:custDataLst>
              <p:tags r:id="rId5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223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31.xml"/><Relationship Id="rId3" Type="http://schemas.openxmlformats.org/officeDocument/2006/relationships/image" Target="../media/image2.jpeg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0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261.xml"/><Relationship Id="rId1" Type="http://schemas.openxmlformats.org/officeDocument/2006/relationships/tags" Target="../tags/tag25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26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74.xml"/><Relationship Id="rId7" Type="http://schemas.openxmlformats.org/officeDocument/2006/relationships/image" Target="../media/image20.png"/><Relationship Id="rId6" Type="http://schemas.openxmlformats.org/officeDocument/2006/relationships/image" Target="../media/image21.png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80.xml"/><Relationship Id="rId6" Type="http://schemas.openxmlformats.org/officeDocument/2006/relationships/image" Target="../media/image22.png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86.xml"/><Relationship Id="rId6" Type="http://schemas.openxmlformats.org/officeDocument/2006/relationships/image" Target="../media/image23.png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92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298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304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10.xml"/><Relationship Id="rId6" Type="http://schemas.openxmlformats.org/officeDocument/2006/relationships/image" Target="../media/image30.png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317.xml"/><Relationship Id="rId1" Type="http://schemas.openxmlformats.org/officeDocument/2006/relationships/tags" Target="../tags/tag31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3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30.xml"/><Relationship Id="rId6" Type="http://schemas.openxmlformats.org/officeDocument/2006/relationships/image" Target="../media/image36.png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336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42.xml"/><Relationship Id="rId6" Type="http://schemas.openxmlformats.org/officeDocument/2006/relationships/image" Target="../media/image39.png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3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image" Target="../media/image1.svg"/><Relationship Id="rId7" Type="http://schemas.openxmlformats.org/officeDocument/2006/relationships/image" Target="../media/image43.png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358.xml"/><Relationship Id="rId26" Type="http://schemas.openxmlformats.org/officeDocument/2006/relationships/image" Target="../media/image57.png"/><Relationship Id="rId25" Type="http://schemas.openxmlformats.org/officeDocument/2006/relationships/image" Target="../media/image56.png"/><Relationship Id="rId24" Type="http://schemas.openxmlformats.org/officeDocument/2006/relationships/image" Target="../media/image55.png"/><Relationship Id="rId23" Type="http://schemas.openxmlformats.org/officeDocument/2006/relationships/image" Target="../media/image54.png"/><Relationship Id="rId22" Type="http://schemas.openxmlformats.org/officeDocument/2006/relationships/image" Target="../media/image53.png"/><Relationship Id="rId21" Type="http://schemas.openxmlformats.org/officeDocument/2006/relationships/image" Target="../media/image52.png"/><Relationship Id="rId20" Type="http://schemas.openxmlformats.org/officeDocument/2006/relationships/image" Target="../media/image51.png"/><Relationship Id="rId2" Type="http://schemas.openxmlformats.org/officeDocument/2006/relationships/tags" Target="../tags/tag351.xml"/><Relationship Id="rId19" Type="http://schemas.openxmlformats.org/officeDocument/2006/relationships/image" Target="../media/image50.png"/><Relationship Id="rId18" Type="http://schemas.openxmlformats.org/officeDocument/2006/relationships/image" Target="../media/image49.png"/><Relationship Id="rId17" Type="http://schemas.openxmlformats.org/officeDocument/2006/relationships/image" Target="../media/image48.png"/><Relationship Id="rId16" Type="http://schemas.openxmlformats.org/officeDocument/2006/relationships/image" Target="../media/image47.png"/><Relationship Id="rId15" Type="http://schemas.openxmlformats.org/officeDocument/2006/relationships/image" Target="../media/image46.png"/><Relationship Id="rId14" Type="http://schemas.openxmlformats.org/officeDocument/2006/relationships/image" Target="../media/image3.svg"/><Relationship Id="rId13" Type="http://schemas.openxmlformats.org/officeDocument/2006/relationships/image" Target="../media/image45.png"/><Relationship Id="rId12" Type="http://schemas.openxmlformats.org/officeDocument/2006/relationships/tags" Target="../tags/tag357.xml"/><Relationship Id="rId11" Type="http://schemas.openxmlformats.org/officeDocument/2006/relationships/image" Target="../media/image2.svg"/><Relationship Id="rId10" Type="http://schemas.openxmlformats.org/officeDocument/2006/relationships/image" Target="../media/image44.png"/><Relationship Id="rId1" Type="http://schemas.openxmlformats.org/officeDocument/2006/relationships/tags" Target="../tags/tag35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365.xml"/><Relationship Id="rId7" Type="http://schemas.openxmlformats.org/officeDocument/2006/relationships/image" Target="../media/image2.jpeg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71.xml"/><Relationship Id="rId6" Type="http://schemas.openxmlformats.org/officeDocument/2006/relationships/image" Target="../media/image58.jpeg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8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9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>
          <a:xfrm>
            <a:off x="8797456" y="5824538"/>
            <a:ext cx="2520000" cy="485140"/>
          </a:xfrm>
        </p:spPr>
        <p:txBody>
          <a:bodyPr>
            <a:normAutofit/>
          </a:bodyPr>
          <a:p>
            <a:r>
              <a:rPr lang="zh-CN" altLang="en-US" dirty="0">
                <a:solidFill>
                  <a:schemeClr val="accent1">
                    <a:lumMod val="95000"/>
                    <a:lumOff val="5000"/>
                  </a:schemeClr>
                </a:solidFill>
                <a:latin typeface="汉仪旗黑-105简" charset="0"/>
                <a:ea typeface="汉仪旗黑-105简" charset="0"/>
              </a:rPr>
              <a:t>火箭计划：薛玉洁</a:t>
            </a:r>
            <a:endParaRPr lang="zh-CN" altLang="en-US" dirty="0">
              <a:solidFill>
                <a:schemeClr val="accent1">
                  <a:lumMod val="95000"/>
                  <a:lumOff val="5000"/>
                </a:schemeClr>
              </a:solidFill>
              <a:latin typeface="汉仪旗黑-105简" charset="0"/>
              <a:ea typeface="汉仪旗黑-105简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09850" y="2105025"/>
            <a:ext cx="6972300" cy="2647950"/>
          </a:xfrm>
        </p:spPr>
        <p:txBody>
          <a:bodyPr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400" dirty="0">
                <a:solidFill>
                  <a:schemeClr val="accent1"/>
                </a:solidFill>
              </a:rPr>
              <a:t>skullpanda系列IP</a:t>
            </a:r>
            <a:br>
              <a:rPr lang="en-US" altLang="zh-CN" sz="4400" dirty="0">
                <a:solidFill>
                  <a:schemeClr val="accent1"/>
                </a:solidFill>
              </a:rPr>
            </a:br>
            <a:r>
              <a:rPr lang="en-US" altLang="zh-CN" sz="4400" dirty="0">
                <a:solidFill>
                  <a:schemeClr val="accent1"/>
                </a:solidFill>
              </a:rPr>
              <a:t>购买者</a:t>
            </a:r>
            <a:br>
              <a:rPr lang="en-US" altLang="zh-CN" sz="4400" dirty="0">
                <a:solidFill>
                  <a:schemeClr val="accent1"/>
                </a:solidFill>
              </a:rPr>
            </a:br>
            <a:r>
              <a:rPr lang="en-US" altLang="zh-CN" sz="4400" dirty="0">
                <a:solidFill>
                  <a:schemeClr val="accent1"/>
                </a:solidFill>
              </a:rPr>
              <a:t>用户调研报告</a:t>
            </a:r>
            <a:endParaRPr lang="en-US" altLang="zh-CN" sz="4400" dirty="0">
              <a:solidFill>
                <a:schemeClr val="accent1"/>
              </a:solidFill>
            </a:endParaRPr>
          </a:p>
        </p:txBody>
      </p:sp>
      <p:pic>
        <p:nvPicPr>
          <p:cNvPr id="4" name="图片 3" descr="u=80701979,2808952434&amp;fm=253&amp;fmt=auto&amp;app=138&amp;f=JPEG"/>
          <p:cNvPicPr>
            <a:picLocks noChangeAspect="1"/>
          </p:cNvPicPr>
          <p:nvPr/>
        </p:nvPicPr>
        <p:blipFill>
          <a:blip r:embed="rId3"/>
          <a:srcRect t="35365" b="35036"/>
          <a:stretch>
            <a:fillRect/>
          </a:stretch>
        </p:blipFill>
        <p:spPr>
          <a:xfrm>
            <a:off x="3971925" y="560070"/>
            <a:ext cx="4248150" cy="1544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《食梦动物》</a:t>
            </a:r>
            <a:endParaRPr lang="zh-CN" altLang="en-US"/>
          </a:p>
        </p:txBody>
      </p:sp>
      <p:pic>
        <p:nvPicPr>
          <p:cNvPr id="4" name="内容占位符 3" descr="62fb98396edd71391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64280" y="952500"/>
            <a:ext cx="466280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《温度》</a:t>
            </a:r>
            <a:br>
              <a:rPr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 descr="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710" y="1834515"/>
            <a:ext cx="5715635" cy="3572510"/>
          </a:xfrm>
          <a:prstGeom prst="rect">
            <a:avLst/>
          </a:prstGeom>
        </p:spPr>
      </p:pic>
      <p:pic>
        <p:nvPicPr>
          <p:cNvPr id="5" name="图片 4" descr="art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45" y="1108710"/>
            <a:ext cx="5023485" cy="5023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启发来源</a:t>
            </a:r>
            <a:endParaRPr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257290" y="683260"/>
            <a:ext cx="3808730" cy="3599180"/>
            <a:chOff x="9854" y="1076"/>
            <a:chExt cx="5998" cy="5668"/>
          </a:xfrm>
        </p:grpSpPr>
        <p:sp>
          <p:nvSpPr>
            <p:cNvPr id="9" name="椭圆 8"/>
            <p:cNvSpPr/>
            <p:nvPr/>
          </p:nvSpPr>
          <p:spPr>
            <a:xfrm>
              <a:off x="9854" y="1076"/>
              <a:ext cx="5999" cy="5668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  <a:gs pos="0">
                  <a:srgbClr val="FAEDE2"/>
                </a:gs>
                <a:gs pos="100000">
                  <a:srgbClr val="F0D3A7"/>
                </a:gs>
              </a:gsLst>
              <a:lin scaled="1"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852" y="2495"/>
              <a:ext cx="3280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/>
                <a:t>创作</a:t>
              </a:r>
              <a:endParaRPr lang="zh-CN" altLang="en-US" sz="4800"/>
            </a:p>
            <a:p>
              <a:r>
                <a:rPr lang="zh-CN" altLang="en-US" sz="4800"/>
                <a:t>内涵</a:t>
              </a:r>
              <a:endParaRPr lang="zh-CN" altLang="en-US" sz="4800"/>
            </a:p>
          </p:txBody>
        </p:sp>
      </p:grpSp>
      <p:grpSp>
        <p:nvGrpSpPr>
          <p:cNvPr id="27" name="组合 26"/>
          <p:cNvGrpSpPr/>
          <p:nvPr/>
        </p:nvGrpSpPr>
        <p:grpSpPr>
          <a:xfrm rot="0">
            <a:off x="2918460" y="4282440"/>
            <a:ext cx="2167890" cy="2061845"/>
            <a:chOff x="4596" y="6743"/>
            <a:chExt cx="3414" cy="3247"/>
          </a:xfrm>
        </p:grpSpPr>
        <p:sp>
          <p:nvSpPr>
            <p:cNvPr id="8" name="椭圆 7"/>
            <p:cNvSpPr/>
            <p:nvPr/>
          </p:nvSpPr>
          <p:spPr>
            <a:xfrm>
              <a:off x="4596" y="6743"/>
              <a:ext cx="3414" cy="3247"/>
            </a:xfrm>
            <a:prstGeom prst="ellipse">
              <a:avLst/>
            </a:prstGeom>
            <a:ln>
              <a:gradFill>
                <a:gsLst>
                  <a:gs pos="0">
                    <a:srgbClr val="FAEDE2"/>
                  </a:gs>
                  <a:gs pos="100000">
                    <a:srgbClr val="F0D3A7"/>
                  </a:gs>
                </a:gsLst>
                <a:lin ang="5400000" scaled="1"/>
              </a:gra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63" y="7919"/>
              <a:ext cx="16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主题</a:t>
              </a:r>
              <a:endParaRPr lang="zh-CN" altLang="en-US" sz="2400"/>
            </a:p>
            <a:p>
              <a:r>
                <a:rPr lang="zh-CN" altLang="en-US" sz="2400"/>
                <a:t>题材</a:t>
              </a:r>
              <a:endParaRPr lang="zh-CN" altLang="en-US" sz="2400"/>
            </a:p>
          </p:txBody>
        </p:sp>
      </p:grpSp>
      <p:sp>
        <p:nvSpPr>
          <p:cNvPr id="4" name="椭圆 3"/>
          <p:cNvSpPr/>
          <p:nvPr/>
        </p:nvSpPr>
        <p:spPr>
          <a:xfrm>
            <a:off x="4199255" y="2339340"/>
            <a:ext cx="3318510" cy="318325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634615" y="1205865"/>
            <a:ext cx="1963420" cy="1940560"/>
            <a:chOff x="4149" y="1899"/>
            <a:chExt cx="3092" cy="3056"/>
          </a:xfrm>
        </p:grpSpPr>
        <p:sp>
          <p:nvSpPr>
            <p:cNvPr id="6" name="椭圆 5"/>
            <p:cNvSpPr/>
            <p:nvPr/>
          </p:nvSpPr>
          <p:spPr>
            <a:xfrm>
              <a:off x="4149" y="1899"/>
              <a:ext cx="3093" cy="305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933" y="2772"/>
              <a:ext cx="1866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2"/>
                  </a:solidFill>
                </a:rPr>
                <a:t>个人性格</a:t>
              </a:r>
              <a:endParaRPr lang="zh-CN" altLang="en-US" sz="28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44765" y="4518025"/>
            <a:ext cx="1844040" cy="1826260"/>
            <a:chOff x="12039" y="7115"/>
            <a:chExt cx="2904" cy="2876"/>
          </a:xfrm>
        </p:grpSpPr>
        <p:sp>
          <p:nvSpPr>
            <p:cNvPr id="7" name="椭圆 6"/>
            <p:cNvSpPr/>
            <p:nvPr/>
          </p:nvSpPr>
          <p:spPr>
            <a:xfrm>
              <a:off x="12039" y="7115"/>
              <a:ext cx="2905" cy="2876"/>
            </a:xfrm>
            <a:prstGeom prst="ellipse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825" y="7919"/>
              <a:ext cx="133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chemeClr val="tx2"/>
                  </a:solidFill>
                </a:rPr>
                <a:t>内心世界</a:t>
              </a:r>
              <a:endParaRPr lang="zh-CN" altLang="en-US" sz="240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887585" y="3881120"/>
            <a:ext cx="1397000" cy="1325880"/>
            <a:chOff x="15571" y="6112"/>
            <a:chExt cx="2200" cy="2088"/>
          </a:xfrm>
        </p:grpSpPr>
        <p:sp>
          <p:nvSpPr>
            <p:cNvPr id="10" name="椭圆 9"/>
            <p:cNvSpPr/>
            <p:nvPr/>
          </p:nvSpPr>
          <p:spPr>
            <a:xfrm>
              <a:off x="15571" y="6112"/>
              <a:ext cx="2200" cy="2089"/>
            </a:xfrm>
            <a:prstGeom prst="ellipse">
              <a:avLst/>
            </a:prstGeom>
            <a:solidFill>
              <a:srgbClr val="ECE5D9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73" y="6562"/>
              <a:ext cx="133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娃</a:t>
              </a:r>
              <a:r>
                <a:rPr lang="zh-CN" altLang="en-US" sz="2400"/>
                <a:t>的形象</a:t>
              </a:r>
              <a:endParaRPr lang="zh-CN" altLang="en-US"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7700" y="3146425"/>
            <a:ext cx="1181735" cy="1135380"/>
            <a:chOff x="1020" y="4955"/>
            <a:chExt cx="1861" cy="1788"/>
          </a:xfrm>
        </p:grpSpPr>
        <p:sp>
          <p:nvSpPr>
            <p:cNvPr id="11" name="椭圆 10"/>
            <p:cNvSpPr/>
            <p:nvPr/>
          </p:nvSpPr>
          <p:spPr>
            <a:xfrm>
              <a:off x="1020" y="4955"/>
              <a:ext cx="1814" cy="1789"/>
            </a:xfrm>
            <a:prstGeom prst="ellipse">
              <a:avLst/>
            </a:prstGeom>
            <a:solidFill>
              <a:srgbClr val="F4E8DE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39" y="5484"/>
              <a:ext cx="144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其他</a:t>
              </a:r>
              <a:endParaRPr lang="zh-CN" altLang="en-US" sz="200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92345" y="3146425"/>
            <a:ext cx="24542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skullpanda</a:t>
            </a:r>
            <a:endParaRPr lang="en-US" altLang="zh-CN" sz="3200" b="1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  <a:p>
            <a:endParaRPr lang="en-US" altLang="zh-CN" sz="3200">
              <a:solidFill>
                <a:schemeClr val="accent1"/>
              </a:solidFill>
              <a:latin typeface="汉仪旗黑-85S" charset="0"/>
              <a:cs typeface="汉仪旗黑-85S" charset="0"/>
              <a:sym typeface="+mn-ea"/>
            </a:endParaRPr>
          </a:p>
          <a:p>
            <a:r>
              <a:rPr lang="en-US" altLang="zh-CN" sz="3200" b="1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IP</a:t>
            </a:r>
            <a:r>
              <a:rPr sz="3200" b="1">
                <a:solidFill>
                  <a:schemeClr val="accent1"/>
                </a:solidFill>
                <a:latin typeface="汉仪旗黑-85S" charset="0"/>
                <a:cs typeface="汉仪旗黑-85S" charset="0"/>
                <a:sym typeface="+mn-ea"/>
              </a:rPr>
              <a:t>消费者</a:t>
            </a:r>
            <a:endParaRPr sz="3200" b="1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  <a:p>
            <a:endParaRPr lang="zh-CN" altLang="en-US" sz="3200" b="1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调研报告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1454150" y="2183765"/>
            <a:ext cx="4639945" cy="2556510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五边形 4"/>
          <p:cNvSpPr/>
          <p:nvPr/>
        </p:nvSpPr>
        <p:spPr>
          <a:xfrm rot="10800000">
            <a:off x="6094095" y="2183765"/>
            <a:ext cx="4639945" cy="2556510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53540" y="2718435"/>
            <a:ext cx="33693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tx2"/>
                </a:solidFill>
              </a:rPr>
              <a:t>问卷调查</a:t>
            </a:r>
            <a:endParaRPr lang="zh-CN" altLang="en-US" sz="6000" b="1">
              <a:solidFill>
                <a:schemeClr val="tx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5185" y="2718435"/>
            <a:ext cx="33693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>
                <a:solidFill>
                  <a:schemeClr val="tx2"/>
                </a:solidFill>
              </a:rPr>
              <a:t>用户画像</a:t>
            </a:r>
            <a:endParaRPr lang="zh-CN" altLang="en-US" sz="6000" b="1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9580" y="3850640"/>
            <a:ext cx="4236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Arial Bold" panose="020B0604020202020204" charset="0"/>
                <a:cs typeface="Arial Bold" panose="020B0604020202020204" charset="0"/>
              </a:rPr>
              <a:t>Questionnaire Investigation</a:t>
            </a:r>
            <a:endParaRPr lang="en-US" altLang="zh-CN" b="1">
              <a:solidFill>
                <a:schemeClr val="tx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91730" y="3733165"/>
            <a:ext cx="277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2"/>
                </a:solidFill>
                <a:latin typeface="Arial Bold" panose="020B0604020202020204" charset="0"/>
                <a:cs typeface="Arial Bold" panose="020B0604020202020204" charset="0"/>
              </a:rPr>
              <a:t>User Profile Analysis</a:t>
            </a:r>
            <a:endParaRPr lang="en-US" altLang="zh-CN" b="1">
              <a:solidFill>
                <a:schemeClr val="tx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问卷调查</a:t>
            </a:r>
            <a:endParaRPr lang="zh-CN" altLang="en-US"/>
          </a:p>
        </p:txBody>
      </p:sp>
      <p:pic>
        <p:nvPicPr>
          <p:cNvPr id="4" name="内容占位符 3" descr="截屏2023-03-17 11.11.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5450" y="1080770"/>
            <a:ext cx="8801100" cy="5130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5820" y="1619885"/>
            <a:ext cx="409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——————一天内回收</a:t>
            </a:r>
            <a:r>
              <a:rPr lang="en-US" altLang="zh-CN"/>
              <a:t>36</a:t>
            </a:r>
            <a:r>
              <a:rPr lang="zh-CN" altLang="en-US"/>
              <a:t>份有效问卷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截屏2023-03-18 05.56.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825625"/>
            <a:ext cx="5255260" cy="3262630"/>
          </a:xfrm>
          <a:prstGeom prst="rect">
            <a:avLst/>
          </a:prstGeom>
        </p:spPr>
      </p:pic>
      <p:pic>
        <p:nvPicPr>
          <p:cNvPr id="5" name="图片 4" descr="截屏2023-03-18 05.56.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2020" y="357505"/>
            <a:ext cx="5472430" cy="1910080"/>
          </a:xfrm>
          <a:prstGeom prst="rect">
            <a:avLst/>
          </a:prstGeom>
        </p:spPr>
      </p:pic>
      <p:pic>
        <p:nvPicPr>
          <p:cNvPr id="6" name="图片 5" descr="截屏2023-03-18 05.57.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6790" y="2238375"/>
            <a:ext cx="5473065" cy="3674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48890" y="1128395"/>
            <a:ext cx="145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18-30</a:t>
            </a:r>
            <a:r>
              <a:rPr lang="zh-CN" altLang="en-US"/>
              <a:t>的</a:t>
            </a:r>
            <a:r>
              <a:rPr lang="zh-CN" altLang="en-US"/>
              <a:t>女性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截屏2023-03-18 05.58.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65" y="1744345"/>
            <a:ext cx="5005705" cy="3261995"/>
          </a:xfrm>
          <a:prstGeom prst="rect">
            <a:avLst/>
          </a:prstGeom>
        </p:spPr>
      </p:pic>
      <p:pic>
        <p:nvPicPr>
          <p:cNvPr id="6" name="图片 5" descr="截屏2023-03-18 06.01.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270" y="1647825"/>
            <a:ext cx="5319395" cy="3455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5295" y="97853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取悦自己，但是</a:t>
            </a:r>
            <a:r>
              <a:rPr lang="zh-CN" altLang="en-US"/>
              <a:t>有数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5" name="图片 4" descr="截屏2023-03-18 05.59.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825" y="1711960"/>
            <a:ext cx="4345940" cy="2984500"/>
          </a:xfrm>
          <a:prstGeom prst="rect">
            <a:avLst/>
          </a:prstGeom>
        </p:spPr>
      </p:pic>
      <p:pic>
        <p:nvPicPr>
          <p:cNvPr id="6" name="图片 5" descr="截屏2023-03-18 06.01.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0" y="1513840"/>
            <a:ext cx="5319395" cy="34556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32250" y="1060450"/>
            <a:ext cx="465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有粘性和会反复购买的人群还是以</a:t>
            </a:r>
            <a:r>
              <a:rPr lang="en-US" altLang="zh-CN"/>
              <a:t>10-25</a:t>
            </a:r>
            <a:r>
              <a:rPr lang="zh-CN" altLang="en-US"/>
              <a:t>为主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64560" y="5517515"/>
            <a:ext cx="488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18-25</a:t>
            </a:r>
            <a:r>
              <a:rPr lang="zh-CN" altLang="en-US"/>
              <a:t>明显更多；可支配收入，个性发展，</a:t>
            </a:r>
            <a:r>
              <a:rPr lang="zh-CN" altLang="en-US"/>
              <a:t>家庭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02.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605" y="869315"/>
            <a:ext cx="7811135" cy="5567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3160" y="4347210"/>
            <a:ext cx="203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个人意愿，跟风</a:t>
            </a:r>
            <a:r>
              <a:rPr lang="en-US" altLang="zh-CN"/>
              <a:t>no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03.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80" y="890905"/>
            <a:ext cx="8219440" cy="5835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325" y="4020820"/>
            <a:ext cx="220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10-18 </a:t>
            </a:r>
            <a:r>
              <a:rPr lang="zh-CN" altLang="en-US"/>
              <a:t>可能还有</a:t>
            </a:r>
            <a:r>
              <a:rPr lang="zh-CN" altLang="en-US"/>
              <a:t>跟风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7700" y="4953635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18-25 </a:t>
            </a:r>
            <a:r>
              <a:rPr lang="zh-CN" altLang="en-US"/>
              <a:t>几乎不受他人</a:t>
            </a:r>
            <a:r>
              <a:rPr lang="zh-CN" altLang="en-US"/>
              <a:t>影响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80220" y="45853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年龄更</a:t>
            </a:r>
            <a:r>
              <a:rPr lang="zh-CN" altLang="en-US"/>
              <a:t>大更</a:t>
            </a:r>
            <a:r>
              <a:rPr lang="zh-CN" altLang="en-US"/>
              <a:t>明确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skullpanda</a:t>
            </a:r>
            <a:endParaRPr lang="en-US" altLang="zh-CN"/>
          </a:p>
        </p:txBody>
      </p:sp>
      <p:pic>
        <p:nvPicPr>
          <p:cNvPr id="4" name="内容占位符 3" descr="IMG_337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0005" y="952500"/>
            <a:ext cx="95713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04.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40" y="1466215"/>
            <a:ext cx="5699760" cy="3556635"/>
          </a:xfrm>
          <a:prstGeom prst="rect">
            <a:avLst/>
          </a:prstGeom>
        </p:spPr>
      </p:pic>
      <p:pic>
        <p:nvPicPr>
          <p:cNvPr id="5" name="图片 4" descr="截屏2023-03-18 06.04.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00" y="1548765"/>
            <a:ext cx="5520055" cy="3411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51175" y="55943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消费观念</a:t>
            </a:r>
            <a:r>
              <a:rPr lang="zh-CN" altLang="en-US"/>
              <a:t>合理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72555" y="5582285"/>
            <a:ext cx="431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整体形象符合需求；后期；选择艺术家</a:t>
            </a:r>
            <a:r>
              <a:rPr lang="en-US" altLang="zh-CN"/>
              <a:t> </a:t>
            </a:r>
            <a:r>
              <a:rPr lang="en-US" altLang="zh-CN"/>
              <a:t>ip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05.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55" y="1669415"/>
            <a:ext cx="5854700" cy="3469005"/>
          </a:xfrm>
          <a:prstGeom prst="rect">
            <a:avLst/>
          </a:prstGeom>
        </p:spPr>
      </p:pic>
      <p:pic>
        <p:nvPicPr>
          <p:cNvPr id="5" name="图片 4" descr="截屏2023-03-18 06.06.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130" y="1825625"/>
            <a:ext cx="5777865" cy="39236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0390" y="5605780"/>
            <a:ext cx="367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再次消费意愿明显，多数多个</a:t>
            </a:r>
            <a:r>
              <a:rPr lang="en-US" altLang="zh-CN"/>
              <a:t>/</a:t>
            </a:r>
            <a:r>
              <a:rPr lang="zh-CN" altLang="en-US"/>
              <a:t>整个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07.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670050"/>
            <a:ext cx="5559425" cy="3517900"/>
          </a:xfrm>
          <a:prstGeom prst="rect">
            <a:avLst/>
          </a:prstGeom>
        </p:spPr>
      </p:pic>
      <p:pic>
        <p:nvPicPr>
          <p:cNvPr id="5" name="图片 4" descr="截屏2023-03-18 06.07.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785" y="1825625"/>
            <a:ext cx="5699125" cy="33451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71925" y="566420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购买者细化，性格</a:t>
            </a:r>
            <a:r>
              <a:rPr lang="en-US" altLang="zh-CN"/>
              <a:t>/</a:t>
            </a:r>
            <a:r>
              <a:rPr lang="zh-CN" altLang="en-US"/>
              <a:t>个人风格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61505" y="963930"/>
            <a:ext cx="128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10-18 </a:t>
            </a:r>
            <a:r>
              <a:rPr lang="zh-CN" altLang="en-US"/>
              <a:t>半半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380220" y="948055"/>
            <a:ext cx="1421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18-25 80%+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15.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710" y="723900"/>
            <a:ext cx="8450580" cy="5453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14130" y="362458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符合自我内心</a:t>
            </a:r>
            <a:r>
              <a:rPr lang="zh-CN" altLang="en-US"/>
              <a:t>愿望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6295" y="3672205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自我突破</a:t>
            </a:r>
            <a:r>
              <a:rPr lang="en-US" altLang="zh-CN"/>
              <a:t>/</a:t>
            </a:r>
            <a:r>
              <a:rPr lang="zh-CN" altLang="en-US"/>
              <a:t>变相释放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截屏2023-03-18 06.08.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755" y="742315"/>
            <a:ext cx="6714490" cy="3895725"/>
          </a:xfrm>
          <a:prstGeom prst="rect">
            <a:avLst/>
          </a:prstGeom>
        </p:spPr>
      </p:pic>
      <p:pic>
        <p:nvPicPr>
          <p:cNvPr id="4" name="图片 3" descr="截屏2023-03-18 06.08.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" y="3764280"/>
            <a:ext cx="4791710" cy="2413000"/>
          </a:xfrm>
          <a:prstGeom prst="rect">
            <a:avLst/>
          </a:prstGeom>
        </p:spPr>
      </p:pic>
      <p:pic>
        <p:nvPicPr>
          <p:cNvPr id="5" name="图片 4" descr="截屏2023-03-18 06.09.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245" y="3823335"/>
            <a:ext cx="5326380" cy="26098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865" y="1788160"/>
            <a:ext cx="6017895" cy="35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截屏2023-03-18 06.10.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788160"/>
            <a:ext cx="5502910" cy="3406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36620" y="1100455"/>
            <a:ext cx="470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后续针对群体的</a:t>
            </a:r>
            <a:r>
              <a:rPr lang="en-US" altLang="zh-CN"/>
              <a:t>ip</a:t>
            </a:r>
            <a:r>
              <a:rPr lang="zh-CN" altLang="en-US"/>
              <a:t>选择；新主题；</a:t>
            </a:r>
            <a:r>
              <a:rPr lang="zh-CN" altLang="en-US"/>
              <a:t>新设计师；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6" name="图片 5" descr="截屏2023-03-18 06.10.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" y="1108710"/>
            <a:ext cx="7488555" cy="4775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3530" y="215455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从自我需求出发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12275" y="32746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个性；</a:t>
            </a:r>
            <a:r>
              <a:rPr lang="zh-CN" altLang="en-US"/>
              <a:t>小众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图片 3" descr="截屏2023-03-18 06.12.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579245"/>
            <a:ext cx="5454650" cy="3737610"/>
          </a:xfrm>
          <a:prstGeom prst="rect">
            <a:avLst/>
          </a:prstGeom>
        </p:spPr>
      </p:pic>
      <p:pic>
        <p:nvPicPr>
          <p:cNvPr id="5" name="图片 4" descr="截屏2023-03-18 06.12.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965" y="1462405"/>
            <a:ext cx="5833110" cy="3735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32960" y="57689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可支配娱乐消费高；</a:t>
            </a:r>
            <a:r>
              <a:rPr lang="zh-CN" altLang="en-US"/>
              <a:t>在生活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6" name="图片 5" descr="截屏2023-03-18 06.14.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720" y="956945"/>
            <a:ext cx="6875145" cy="53651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46820" y="2103755"/>
            <a:ext cx="31165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18-25 </a:t>
            </a:r>
            <a:r>
              <a:rPr lang="zh-CN" altLang="en-US"/>
              <a:t>各种收入情况的人都有</a:t>
            </a:r>
            <a:endParaRPr lang="zh-CN" altLang="en-US"/>
          </a:p>
          <a:p>
            <a:r>
              <a:rPr lang="zh-CN" altLang="en-US"/>
              <a:t>但消费</a:t>
            </a:r>
            <a:r>
              <a:rPr lang="zh-CN" altLang="en-US"/>
              <a:t>群体大；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25+ </a:t>
            </a:r>
            <a:r>
              <a:rPr lang="zh-CN" altLang="en-US"/>
              <a:t>消费力高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32460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</a:t>
            </a:r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问卷调查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 descr="截屏2023-03-18 06.17.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195705"/>
            <a:ext cx="6069330" cy="4123055"/>
          </a:xfrm>
          <a:prstGeom prst="rect">
            <a:avLst/>
          </a:prstGeom>
        </p:spPr>
      </p:pic>
      <p:pic>
        <p:nvPicPr>
          <p:cNvPr id="6" name="图片 5" descr="截屏2023-03-18 06.18.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5" y="1731010"/>
            <a:ext cx="5213985" cy="3371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skullpanda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sz="1800">
                <a:solidFill>
                  <a:schemeClr val="tx1"/>
                </a:solidFill>
                <a:sym typeface="+mn-ea"/>
              </a:rPr>
              <a:t>Skullpanda的设定是一个可以在宇宙中自由穿梭的个性女孩。在外观上，它有宇航员的头盔，球形的辫子。它更大胆、更果断、更自由，它没有束缚也没有纠结。</a:t>
            </a:r>
            <a:endParaRPr sz="18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sz="1800">
              <a:solidFill>
                <a:schemeClr val="tx1"/>
              </a:solidFill>
              <a:sym typeface="+mn-ea"/>
            </a:endParaRPr>
          </a:p>
          <a:p>
            <a:pPr marL="0" indent="0" algn="ctr">
              <a:buNone/>
            </a:pPr>
            <a:r>
              <a:rPr sz="1800">
                <a:solidFill>
                  <a:schemeClr val="tx2">
                    <a:lumMod val="50000"/>
                  </a:schemeClr>
                </a:solidFill>
                <a:sym typeface="+mn-ea"/>
              </a:rPr>
              <a:t>“见到SKULLPANDA的第一眼，你会被一股不可名状的力量攫住。TA所处的环境黢黑、空洞、无穷无尽，击中你的是一种广博的开阔，仿佛TA永远也不可能着陆。TA的头罩在透明的宇航员头盔里，两个耳球中间的面庞上表情漠然。TA只要眉头微蹙 ，嘴唇微张，就似乎道尽了千言万语。”</a:t>
            </a:r>
            <a:endParaRPr sz="1800">
              <a:solidFill>
                <a:schemeClr val="tx1"/>
              </a:solidFill>
              <a:sym typeface="+mn-ea"/>
            </a:endParaRPr>
          </a:p>
          <a:p>
            <a:pPr marL="0" indent="0" algn="ctr">
              <a:buNone/>
            </a:pPr>
            <a:endParaRPr sz="180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sz="1800">
                <a:solidFill>
                  <a:schemeClr val="tx1"/>
                </a:solidFill>
                <a:sym typeface="+mn-ea"/>
              </a:rPr>
              <a:t>创造出这个形象的是艺术家熊喵，她表示最初设计这款IP初衷是</a:t>
            </a:r>
            <a:r>
              <a:rPr sz="1800">
                <a:solidFill>
                  <a:schemeClr val="tx1"/>
                </a:solidFill>
                <a:highlight>
                  <a:srgbClr val="FF0000"/>
                </a:highlight>
                <a:sym typeface="+mn-ea"/>
              </a:rPr>
              <a:t>“想做一个有点叛逃、不受限制，更自由、果断的形象。”</a:t>
            </a:r>
            <a:endParaRPr sz="1800">
              <a:solidFill>
                <a:schemeClr val="tx1"/>
              </a:solidFill>
              <a:highlight>
                <a:srgbClr val="FF0000"/>
              </a:highlight>
              <a:sym typeface="+mn-ea"/>
            </a:endParaRPr>
          </a:p>
          <a:p>
            <a:pPr marL="0" indent="0">
              <a:buNone/>
            </a:pPr>
            <a:endParaRPr sz="1800">
              <a:solidFill>
                <a:schemeClr val="tx1"/>
              </a:solidFill>
              <a:highlight>
                <a:srgbClr val="FF0000"/>
              </a:highlight>
              <a:sym typeface="+mn-ea"/>
            </a:endParaRPr>
          </a:p>
          <a:p>
            <a:pPr marL="0" indent="0">
              <a:buNone/>
            </a:pPr>
            <a:r>
              <a:rPr sz="1800">
                <a:solidFill>
                  <a:schemeClr val="tx1"/>
                </a:solidFill>
                <a:sym typeface="+mn-ea"/>
              </a:rPr>
              <a:t>截至2022年底，SKULLPANDA共发售了八个盲盒系列。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/>
          <a:p>
            <a:r>
              <a:rPr lang="zh-CN" altLang="en-US"/>
              <a:t>用户调查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4395" y="1838325"/>
            <a:ext cx="5741035" cy="3536950"/>
          </a:xfrm>
        </p:spPr>
        <p:txBody>
          <a:bodyPr/>
          <a:p>
            <a:r>
              <a:rPr lang="en-US" altLang="zh-CN"/>
              <a:t>10-18  </a:t>
            </a:r>
            <a:r>
              <a:t>消费黏性高，消费力不如其他</a:t>
            </a:r>
          </a:p>
          <a:p>
            <a:r>
              <a:rPr lang="en-US" altLang="zh-CN"/>
              <a:t>18-25 </a:t>
            </a:r>
            <a:r>
              <a:t>消费群体大，消费力最高，是消费主力</a:t>
            </a:r>
          </a:p>
          <a:p>
            <a:r>
              <a:rPr lang="en-US" altLang="zh-CN"/>
              <a:t>25+    </a:t>
            </a:r>
            <a:r>
              <a:t>消费力高，消费群体和频率较稳定</a:t>
            </a:r>
          </a:p>
          <a:p/>
          <a:p>
            <a:r>
              <a:t>女生多于男生</a:t>
            </a:r>
          </a:p>
          <a:p/>
          <a:p>
            <a:r>
              <a:t>消费关键词：个性、小众、自我、生活、独立、积极</a:t>
            </a:r>
            <a:r>
              <a:rPr lang="en-US" altLang="zh-CN"/>
              <a:t>     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190115" y="885190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——————针对</a:t>
            </a:r>
            <a:r>
              <a:rPr lang="en-US" altLang="zh-CN"/>
              <a:t>skullpanda</a:t>
            </a:r>
            <a:r>
              <a:rPr lang="zh-CN" altLang="en-US"/>
              <a:t>系列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31475" y="1038225"/>
            <a:ext cx="675005" cy="429577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设计主题；设计师调性</a:t>
            </a:r>
            <a:endParaRPr lang="zh-CN" altLang="en-US" sz="3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 descr="art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1697355"/>
            <a:ext cx="3818890" cy="3818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2355" y="5516245"/>
            <a:ext cx="4330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2"/>
                </a:solidFill>
                <a:highlight>
                  <a:srgbClr val="FF0000"/>
                </a:highlight>
              </a:rPr>
              <a:t>娃————自我</a:t>
            </a:r>
            <a:r>
              <a:rPr lang="en-US" altLang="zh-CN" sz="2000" b="1">
                <a:solidFill>
                  <a:schemeClr val="tx2"/>
                </a:solidFill>
                <a:highlight>
                  <a:srgbClr val="FF0000"/>
                </a:highlight>
              </a:rPr>
              <a:t> </a:t>
            </a:r>
            <a:r>
              <a:rPr lang="zh-CN" altLang="en-US" sz="2000" b="1">
                <a:solidFill>
                  <a:schemeClr val="tx2"/>
                </a:solidFill>
                <a:highlight>
                  <a:srgbClr val="FF0000"/>
                </a:highlight>
              </a:rPr>
              <a:t>现在</a:t>
            </a:r>
            <a:r>
              <a:rPr lang="en-US" altLang="zh-CN" sz="2000" b="1">
                <a:solidFill>
                  <a:schemeClr val="tx2"/>
                </a:solidFill>
                <a:highlight>
                  <a:srgbClr val="FF0000"/>
                </a:highlight>
              </a:rPr>
              <a:t> </a:t>
            </a:r>
            <a:r>
              <a:rPr lang="zh-CN" altLang="en-US" sz="2000" b="1">
                <a:solidFill>
                  <a:schemeClr val="tx2"/>
                </a:solidFill>
                <a:highlight>
                  <a:srgbClr val="FF0000"/>
                </a:highlight>
              </a:rPr>
              <a:t>未来</a:t>
            </a:r>
            <a:endParaRPr lang="zh-CN" altLang="en-US" sz="2000" b="1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8" name="组合 27"/>
          <p:cNvGrpSpPr/>
          <p:nvPr/>
        </p:nvGrpSpPr>
        <p:grpSpPr>
          <a:xfrm>
            <a:off x="7670800" y="3284220"/>
            <a:ext cx="4351655" cy="2912745"/>
            <a:chOff x="11173" y="4559"/>
            <a:chExt cx="7760" cy="5200"/>
          </a:xfrm>
        </p:grpSpPr>
        <p:sp>
          <p:nvSpPr>
            <p:cNvPr id="25" name="矩形 24"/>
            <p:cNvSpPr/>
            <p:nvPr/>
          </p:nvSpPr>
          <p:spPr>
            <a:xfrm>
              <a:off x="11173" y="4559"/>
              <a:ext cx="7760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225" y="4587"/>
              <a:ext cx="2786" cy="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400"/>
                <a:t>用户性格</a:t>
              </a:r>
              <a:endParaRPr lang="zh-CN" altLang="en-US" sz="2400"/>
            </a:p>
          </p:txBody>
        </p:sp>
      </p:grpSp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460375"/>
          </a:xfrm>
        </p:spPr>
        <p:txBody>
          <a:bodyPr/>
          <a:p>
            <a:r>
              <a:rPr lang="zh-CN" altLang="en-US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用户画像</a:t>
            </a:r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9090242" y="3469432"/>
            <a:ext cx="2839090" cy="2676621"/>
            <a:chOff x="12456" y="4778"/>
            <a:chExt cx="4738" cy="4467"/>
          </a:xfrm>
        </p:grpSpPr>
        <p:pic>
          <p:nvPicPr>
            <p:cNvPr id="57" name="图片 56" descr="围观发热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56" y="6786"/>
              <a:ext cx="2458" cy="2459"/>
            </a:xfrm>
            <a:prstGeom prst="rect">
              <a:avLst/>
            </a:prstGeom>
          </p:spPr>
        </p:pic>
        <p:pic>
          <p:nvPicPr>
            <p:cNvPr id="58" name="图片 57" descr="围观发热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7260000">
              <a:off x="13570" y="4779"/>
              <a:ext cx="2459" cy="2458"/>
            </a:xfrm>
            <a:prstGeom prst="rect">
              <a:avLst/>
            </a:prstGeom>
          </p:spPr>
        </p:pic>
        <p:pic>
          <p:nvPicPr>
            <p:cNvPr id="59" name="图片 58" descr="围观发热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4340000">
              <a:off x="14736" y="6738"/>
              <a:ext cx="2459" cy="245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118" y="5458"/>
              <a:ext cx="1920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自信</a:t>
              </a:r>
              <a:endParaRPr lang="zh-CN" altLang="en-US" sz="28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113" y="7695"/>
              <a:ext cx="1707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个性</a:t>
              </a:r>
              <a:endParaRPr lang="zh-CN" altLang="en-US" sz="24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431" y="7605"/>
              <a:ext cx="1557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独立</a:t>
              </a:r>
              <a:endParaRPr lang="zh-CN" altLang="en-US"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1800" y="1485900"/>
            <a:ext cx="4351020" cy="1668145"/>
            <a:chOff x="11173" y="4559"/>
            <a:chExt cx="7760" cy="5200"/>
          </a:xfrm>
        </p:grpSpPr>
        <p:sp>
          <p:nvSpPr>
            <p:cNvPr id="30" name="矩形 29"/>
            <p:cNvSpPr/>
            <p:nvPr/>
          </p:nvSpPr>
          <p:spPr>
            <a:xfrm>
              <a:off x="11173" y="4559"/>
              <a:ext cx="7760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225" y="4587"/>
              <a:ext cx="2786" cy="143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400"/>
                <a:t>用户性</a:t>
              </a:r>
              <a:r>
                <a:rPr lang="zh-CN" altLang="en-US" sz="2400"/>
                <a:t>别</a:t>
              </a:r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1010" y="3315970"/>
            <a:ext cx="4351655" cy="2912745"/>
            <a:chOff x="11173" y="4559"/>
            <a:chExt cx="7760" cy="5200"/>
          </a:xfrm>
        </p:grpSpPr>
        <p:sp>
          <p:nvSpPr>
            <p:cNvPr id="33" name="矩形 32"/>
            <p:cNvSpPr/>
            <p:nvPr/>
          </p:nvSpPr>
          <p:spPr>
            <a:xfrm>
              <a:off x="11173" y="4559"/>
              <a:ext cx="7760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225" y="4587"/>
              <a:ext cx="2786" cy="65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/>
                <a:t>人群画像</a:t>
              </a:r>
              <a:r>
                <a:rPr lang="zh-CN" altLang="en-US"/>
                <a:t>细分</a:t>
              </a:r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10455" y="1485265"/>
            <a:ext cx="3849196" cy="1668780"/>
            <a:chOff x="11173" y="4559"/>
            <a:chExt cx="4272" cy="5200"/>
          </a:xfrm>
        </p:grpSpPr>
        <p:sp>
          <p:nvSpPr>
            <p:cNvPr id="36" name="矩形 35"/>
            <p:cNvSpPr/>
            <p:nvPr/>
          </p:nvSpPr>
          <p:spPr>
            <a:xfrm>
              <a:off x="11173" y="4559"/>
              <a:ext cx="4272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225" y="4587"/>
              <a:ext cx="1646" cy="143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400"/>
                <a:t>用户</a:t>
              </a:r>
              <a:r>
                <a:rPr lang="zh-CN" altLang="en-US" sz="2400"/>
                <a:t>年龄</a:t>
              </a:r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910455" y="3315970"/>
            <a:ext cx="2635885" cy="2866390"/>
            <a:chOff x="11173" y="4559"/>
            <a:chExt cx="7760" cy="5200"/>
          </a:xfrm>
        </p:grpSpPr>
        <p:sp>
          <p:nvSpPr>
            <p:cNvPr id="39" name="矩形 38"/>
            <p:cNvSpPr/>
            <p:nvPr/>
          </p:nvSpPr>
          <p:spPr>
            <a:xfrm>
              <a:off x="11173" y="4559"/>
              <a:ext cx="7760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25" y="4587"/>
              <a:ext cx="5098" cy="61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1600"/>
                <a:t>购买收入水平</a:t>
              </a:r>
              <a:endParaRPr lang="zh-CN" altLang="en-US" sz="1600"/>
            </a:p>
          </p:txBody>
        </p:sp>
      </p:grpSp>
      <p:sp>
        <p:nvSpPr>
          <p:cNvPr id="41" name="矩形 40"/>
          <p:cNvSpPr/>
          <p:nvPr/>
        </p:nvSpPr>
        <p:spPr>
          <a:xfrm>
            <a:off x="5180965" y="4351020"/>
            <a:ext cx="948690" cy="182562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320155" y="5738495"/>
            <a:ext cx="932815" cy="4381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5214620" y="3944620"/>
            <a:ext cx="880745" cy="368300"/>
          </a:xfrm>
          <a:prstGeom prst="rect">
            <a:avLst/>
          </a:prstGeom>
          <a:solidFill>
            <a:srgbClr val="F99043"/>
          </a:solidFill>
        </p:spPr>
        <p:txBody>
          <a:bodyPr wrap="square" rtlCol="0">
            <a:spAutoFit/>
          </a:bodyPr>
          <a:p>
            <a:r>
              <a:rPr lang="zh-CN" altLang="en-US"/>
              <a:t>高</a:t>
            </a:r>
            <a:r>
              <a:rPr lang="zh-CN" altLang="en-US"/>
              <a:t>水平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357620" y="5309235"/>
            <a:ext cx="880745" cy="368300"/>
          </a:xfrm>
          <a:prstGeom prst="rect">
            <a:avLst/>
          </a:prstGeom>
          <a:solidFill>
            <a:srgbClr val="FCD10A"/>
          </a:solidFill>
        </p:spPr>
        <p:txBody>
          <a:bodyPr wrap="square" rtlCol="0">
            <a:spAutoFit/>
          </a:bodyPr>
          <a:p>
            <a:r>
              <a:rPr lang="zh-CN" altLang="en-US"/>
              <a:t>低水平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290820" y="4892675"/>
            <a:ext cx="634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80%</a:t>
            </a:r>
            <a:endParaRPr lang="en-US" altLang="zh-CN" sz="1600">
              <a:solidFill>
                <a:schemeClr val="tx2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68745" y="5788660"/>
            <a:ext cx="6343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20%</a:t>
            </a:r>
            <a:endParaRPr lang="en-US" altLang="zh-CN" sz="1600">
              <a:solidFill>
                <a:schemeClr val="tx2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887460" y="1489710"/>
            <a:ext cx="2985770" cy="1668145"/>
            <a:chOff x="11173" y="4559"/>
            <a:chExt cx="4272" cy="5200"/>
          </a:xfrm>
        </p:grpSpPr>
        <p:sp>
          <p:nvSpPr>
            <p:cNvPr id="49" name="矩形 48"/>
            <p:cNvSpPr/>
            <p:nvPr/>
          </p:nvSpPr>
          <p:spPr>
            <a:xfrm>
              <a:off x="11173" y="4559"/>
              <a:ext cx="4272" cy="52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225" y="4587"/>
              <a:ext cx="2049" cy="1435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r>
                <a:rPr lang="zh-CN" altLang="en-US" sz="2400"/>
                <a:t>购买</a:t>
              </a:r>
              <a:r>
                <a:rPr lang="zh-CN" altLang="en-US" sz="2400"/>
                <a:t>行为</a:t>
              </a:r>
              <a:endParaRPr lang="zh-CN" altLang="en-US" sz="2400"/>
            </a:p>
          </p:txBody>
        </p:sp>
      </p:grpSp>
      <p:pic>
        <p:nvPicPr>
          <p:cNvPr id="51" name="图片 50" descr="气球_#333333_128_2159790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2400" y="2006600"/>
            <a:ext cx="437515" cy="43751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9755505" y="2031365"/>
            <a:ext cx="1709420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自我</a:t>
            </a:r>
            <a:r>
              <a:rPr lang="zh-CN" altLang="en-US"/>
              <a:t>愉悦</a:t>
            </a:r>
            <a:endParaRPr lang="zh-CN" altLang="en-US"/>
          </a:p>
        </p:txBody>
      </p:sp>
      <p:pic>
        <p:nvPicPr>
          <p:cNvPr id="53" name="图片 52" descr="礼物_#333333_128_215979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3525" y="2635250"/>
            <a:ext cx="368300" cy="36830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9749155" y="2605405"/>
            <a:ext cx="1709420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生活</a:t>
            </a:r>
            <a:r>
              <a:rPr lang="zh-CN" altLang="en-US"/>
              <a:t>有数</a:t>
            </a:r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5180965" y="2996565"/>
            <a:ext cx="330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908165" y="1821815"/>
            <a:ext cx="609600" cy="1156970"/>
          </a:xfrm>
          <a:prstGeom prst="rect">
            <a:avLst/>
          </a:prstGeom>
          <a:solidFill>
            <a:srgbClr val="FCD1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780655" y="2850515"/>
            <a:ext cx="499745" cy="146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129655" y="2014855"/>
            <a:ext cx="609600" cy="972185"/>
          </a:xfrm>
          <a:prstGeom prst="rect">
            <a:avLst/>
          </a:prstGeom>
          <a:solidFill>
            <a:srgbClr val="F25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0498455" y="1574800"/>
            <a:ext cx="101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/>
                </a:solidFill>
                <a:highlight>
                  <a:srgbClr val="FF0000"/>
                </a:highlight>
              </a:rPr>
              <a:t>超</a:t>
            </a:r>
            <a:r>
              <a:rPr lang="en-US" altLang="zh-CN">
                <a:solidFill>
                  <a:schemeClr val="tx2"/>
                </a:solidFill>
                <a:highlight>
                  <a:srgbClr val="FF0000"/>
                </a:highlight>
              </a:rPr>
              <a:t>80%</a:t>
            </a:r>
            <a:endParaRPr lang="en-US" altLang="zh-CN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  <p:sp>
        <p:nvSpPr>
          <p:cNvPr id="69" name="矩形 68"/>
          <p:cNvSpPr/>
          <p:nvPr/>
        </p:nvSpPr>
        <p:spPr>
          <a:xfrm flipV="1">
            <a:off x="5350510" y="2910840"/>
            <a:ext cx="6096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6095365" y="2375535"/>
            <a:ext cx="678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tx2"/>
                </a:solidFill>
                <a:sym typeface="+mn-ea"/>
              </a:rPr>
              <a:t>10-18</a:t>
            </a:r>
            <a:endParaRPr lang="en-US" altLang="zh-CN" sz="1400">
              <a:solidFill>
                <a:schemeClr val="tx2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858635" y="2344420"/>
            <a:ext cx="1149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2"/>
                </a:solidFill>
              </a:rPr>
              <a:t>18-25</a:t>
            </a:r>
            <a:endParaRPr lang="en-US" altLang="zh-CN" sz="1600">
              <a:solidFill>
                <a:schemeClr val="tx2"/>
              </a:solidFill>
            </a:endParaRPr>
          </a:p>
        </p:txBody>
      </p:sp>
      <p:pic>
        <p:nvPicPr>
          <p:cNvPr id="73" name="图片 72" descr="女孩子_#333333_128_46962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2042795"/>
            <a:ext cx="972185" cy="972185"/>
          </a:xfrm>
          <a:prstGeom prst="rect">
            <a:avLst/>
          </a:prstGeom>
        </p:spPr>
      </p:pic>
      <p:pic>
        <p:nvPicPr>
          <p:cNvPr id="74" name="图片 73" descr="男孩子_#333333_128_469629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76525" y="2042795"/>
            <a:ext cx="1022985" cy="1022985"/>
          </a:xfrm>
          <a:prstGeom prst="rect">
            <a:avLst/>
          </a:prstGeom>
        </p:spPr>
      </p:pic>
      <p:sp>
        <p:nvSpPr>
          <p:cNvPr id="75" name="椭圆 74"/>
          <p:cNvSpPr/>
          <p:nvPr/>
        </p:nvSpPr>
        <p:spPr>
          <a:xfrm>
            <a:off x="1744345" y="2205990"/>
            <a:ext cx="846455" cy="795655"/>
          </a:xfrm>
          <a:prstGeom prst="ellipse">
            <a:avLst/>
          </a:prstGeom>
          <a:solidFill>
            <a:srgbClr val="F252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782060" y="2205990"/>
            <a:ext cx="846455" cy="795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810385" y="2404745"/>
            <a:ext cx="846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2"/>
                </a:solidFill>
                <a:latin typeface="Arial Bold" panose="020B0604020202020204" charset="0"/>
                <a:cs typeface="Arial Bold" panose="020B0604020202020204" charset="0"/>
              </a:rPr>
              <a:t>80%</a:t>
            </a:r>
            <a:endParaRPr lang="en-US" altLang="zh-CN" sz="2000" b="1">
              <a:solidFill>
                <a:schemeClr val="tx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900805" y="2404745"/>
            <a:ext cx="727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2"/>
                </a:solidFill>
                <a:latin typeface="Arial Bold" panose="020B0604020202020204" charset="0"/>
                <a:cs typeface="Arial Bold" panose="020B0604020202020204" charset="0"/>
              </a:rPr>
              <a:t>20%</a:t>
            </a:r>
            <a:endParaRPr lang="en-US" altLang="zh-CN" sz="2000" b="1">
              <a:solidFill>
                <a:schemeClr val="tx2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79" name="图片 78" descr="博士生_#333333_128_2154777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655" y="5617845"/>
            <a:ext cx="508000" cy="508000"/>
          </a:xfrm>
          <a:prstGeom prst="rect">
            <a:avLst/>
          </a:prstGeom>
        </p:spPr>
      </p:pic>
      <p:pic>
        <p:nvPicPr>
          <p:cNvPr id="80" name="图片 79" descr="超级英雄_#333333_128_2154780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07655" y="3804920"/>
            <a:ext cx="508000" cy="508000"/>
          </a:xfrm>
          <a:prstGeom prst="rect">
            <a:avLst/>
          </a:prstGeom>
        </p:spPr>
      </p:pic>
      <p:pic>
        <p:nvPicPr>
          <p:cNvPr id="81" name="图片 80" descr="短发女孩_#333333_128_2154779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5655" y="4398645"/>
            <a:ext cx="508000" cy="508000"/>
          </a:xfrm>
          <a:prstGeom prst="rect">
            <a:avLst/>
          </a:prstGeom>
        </p:spPr>
      </p:pic>
      <p:pic>
        <p:nvPicPr>
          <p:cNvPr id="82" name="图片 81" descr="女商人_#333333_128_2154778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15655" y="5009515"/>
            <a:ext cx="508000" cy="508000"/>
          </a:xfrm>
          <a:prstGeom prst="rect">
            <a:avLst/>
          </a:prstGeom>
        </p:spPr>
      </p:pic>
      <p:pic>
        <p:nvPicPr>
          <p:cNvPr id="83" name="图片 82" descr="女星_#333333_128_215477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07655" y="4972685"/>
            <a:ext cx="508000" cy="508000"/>
          </a:xfrm>
          <a:prstGeom prst="rect">
            <a:avLst/>
          </a:prstGeom>
        </p:spPr>
      </p:pic>
      <p:pic>
        <p:nvPicPr>
          <p:cNvPr id="84" name="图片 83" descr="学生_#333333_128_215477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07655" y="4398645"/>
            <a:ext cx="508000" cy="508000"/>
          </a:xfrm>
          <a:prstGeom prst="rect">
            <a:avLst/>
          </a:prstGeom>
        </p:spPr>
      </p:pic>
      <p:pic>
        <p:nvPicPr>
          <p:cNvPr id="85" name="图片 84" descr="运动女孩_#333333_128_2154780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32165" y="5617845"/>
            <a:ext cx="508000" cy="508000"/>
          </a:xfrm>
          <a:prstGeom prst="rect">
            <a:avLst/>
          </a:prstGeom>
        </p:spPr>
      </p:pic>
      <p:pic>
        <p:nvPicPr>
          <p:cNvPr id="86" name="图片 85" descr="西方女性_#333333_128_215477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15655" y="3843020"/>
            <a:ext cx="508000" cy="508000"/>
          </a:xfrm>
          <a:prstGeom prst="rect">
            <a:avLst/>
          </a:prstGeom>
        </p:spPr>
      </p:pic>
      <p:pic>
        <p:nvPicPr>
          <p:cNvPr id="87" name="图片 86" descr="学生_#333333_128_215477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7565" y="3871595"/>
            <a:ext cx="1034415" cy="1034415"/>
          </a:xfrm>
          <a:prstGeom prst="rect">
            <a:avLst/>
          </a:prstGeom>
        </p:spPr>
      </p:pic>
      <p:pic>
        <p:nvPicPr>
          <p:cNvPr id="88" name="图片 87" descr="女星_#333333_128_215477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11375" y="3855085"/>
            <a:ext cx="1050925" cy="1050925"/>
          </a:xfrm>
          <a:prstGeom prst="rect">
            <a:avLst/>
          </a:prstGeom>
        </p:spPr>
      </p:pic>
      <p:pic>
        <p:nvPicPr>
          <p:cNvPr id="89" name="图片 88" descr="女商人_#333333_128_2154778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2805" y="3952240"/>
            <a:ext cx="971550" cy="971550"/>
          </a:xfrm>
          <a:prstGeom prst="rect">
            <a:avLst/>
          </a:prstGeom>
        </p:spPr>
      </p:pic>
      <p:sp>
        <p:nvSpPr>
          <p:cNvPr id="94" name="文本框 93"/>
          <p:cNvSpPr txBox="1"/>
          <p:nvPr/>
        </p:nvSpPr>
        <p:spPr>
          <a:xfrm>
            <a:off x="709295" y="5116195"/>
            <a:ext cx="1211580" cy="922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家庭条件较良好的活力少女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2052320" y="5116195"/>
            <a:ext cx="1211580" cy="922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小众追求个性时尚女大学</a:t>
            </a:r>
            <a:r>
              <a:rPr lang="zh-CN" altLang="en-US"/>
              <a:t>生</a:t>
            </a:r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3392805" y="5163185"/>
            <a:ext cx="1211580" cy="922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/>
              <a:t>自给自足愉悦自己独立女性</a:t>
            </a:r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1426845" y="718820"/>
            <a:ext cx="6683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1"/>
                </a:solidFill>
                <a:sym typeface="+mn-ea"/>
              </a:rPr>
              <a:t>————根据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skullpanda系列IP 购买者 用户调研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问卷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报告</a:t>
            </a:r>
            <a:endParaRPr lang="zh-CN" altLang="en-US"/>
          </a:p>
        </p:txBody>
      </p:sp>
    </p:spTree>
    <p:custDataLst>
      <p:tags r:id="rId27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skullpanda</a:t>
            </a:r>
            <a:r>
              <a:rPr>
                <a:solidFill>
                  <a:schemeClr val="accent1"/>
                </a:solidFill>
                <a:latin typeface="汉仪旗黑-85S" charset="0"/>
                <a:cs typeface="汉仪旗黑-85S" charset="0"/>
              </a:rPr>
              <a:t>的祝福</a:t>
            </a:r>
            <a:endParaRPr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47700" y="1825625"/>
            <a:ext cx="10515600" cy="4351338"/>
          </a:xfrm>
        </p:spPr>
        <p:txBody>
          <a:bodyPr/>
          <a:p>
            <a:r>
              <a:rPr lang="zh-CN" altLang="en-US" sz="2400">
                <a:solidFill>
                  <a:schemeClr val="dk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祝所有人都能成为更大胆、更果断、更自由的活得漂亮的人。</a:t>
            </a:r>
            <a:endParaRPr lang="zh-CN" altLang="en-US" sz="2400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endParaRPr lang="zh-CN" altLang="en-US" sz="2400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2400">
                <a:solidFill>
                  <a:schemeClr val="dk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鼓励每个人细心感受周遭的一切，接纳自己和他人。也希望SKULLPANDA能够不时地提醒大家，在之后的人生中，如果遇到一些质疑声，要坚定自己的追求。</a:t>
            </a:r>
            <a:endParaRPr lang="zh-CN" altLang="en-US" sz="2400"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 descr="u=80701979,2808952434&amp;fm=253&amp;fmt=auto&amp;app=138&amp;f=JPEG"/>
          <p:cNvPicPr>
            <a:picLocks noChangeAspect="1"/>
          </p:cNvPicPr>
          <p:nvPr/>
        </p:nvPicPr>
        <p:blipFill>
          <a:blip r:embed="rId7"/>
          <a:srcRect t="35365" b="35036"/>
          <a:stretch>
            <a:fillRect/>
          </a:stretch>
        </p:blipFill>
        <p:spPr>
          <a:xfrm>
            <a:off x="3781425" y="4888230"/>
            <a:ext cx="4248150" cy="15449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 rot="0"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2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3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4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charset="0"/>
                <a:ea typeface="微软雅黑" charset="0"/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5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endParaRPr lang="zh-CN" altLang="en-US">
              <a:solidFill>
                <a:schemeClr val="accent1"/>
              </a:solidFill>
              <a:latin typeface="汉仪旗黑-85S" charset="0"/>
              <a:cs typeface="汉仪旗黑-85S" charset="0"/>
            </a:endParaRPr>
          </a:p>
        </p:txBody>
      </p:sp>
      <p:pic>
        <p:nvPicPr>
          <p:cNvPr id="4" name="内容占位符 3" descr="src=http---safe-img.xhscdn.com-bw1-d7e0b616-40c2-484e-bec0-ba3b503d8115?imageView2-2-w-1080-format-jpg&amp;refer=http---safe-img.xhscdn.com&amp;app=2002&amp;size=f9999,10000&amp;q=a80&amp;n=0&amp;g=0n&amp;fmt=auto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1365" cy="68637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700" y="2195195"/>
            <a:ext cx="6332855" cy="23069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  <a:alpha val="40000"/>
                    </a:schemeClr>
                  </a:glow>
                </a:effectLst>
              </a:rPr>
              <a:t>感谢您的聆听！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tint val="1000"/>
                </a:srgbClr>
              </a:solidFill>
              <a:effectLst>
                <a:glow rad="38100">
                  <a:schemeClr val="accent1">
                    <a:alpha val="40000"/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  <a:alpha val="40000"/>
                    </a:schemeClr>
                  </a:glow>
                </a:effectLst>
              </a:rPr>
              <a:t>谢谢！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tint val="1000"/>
                </a:srgbClr>
              </a:solidFill>
              <a:effectLst>
                <a:glow rad="38100">
                  <a:schemeClr val="accent1">
                    <a:alpha val="40000"/>
                    <a:alpha val="40000"/>
                  </a:schemeClr>
                </a:glow>
              </a:effectLst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《密林古堡》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内容占位符 3" descr="62fb9cca6501d8336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68520" y="952500"/>
            <a:ext cx="285432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《熊喵热潮》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内容占位符 3" descr="62fb9f9620b2a7248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4690" y="952500"/>
            <a:ext cx="318135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《人生如戏》</a:t>
            </a:r>
            <a:br>
              <a:rPr>
                <a:solidFill>
                  <a:schemeClr val="tx1"/>
                </a:solidFill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 descr="62fb977a3bd945332.png_e1080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86325" y="611505"/>
            <a:ext cx="2282190" cy="57296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《糖果怪物小镇》</a:t>
            </a:r>
            <a:endParaRPr lang="zh-CN" altLang="en-US"/>
          </a:p>
        </p:txBody>
      </p:sp>
      <p:pic>
        <p:nvPicPr>
          <p:cNvPr id="4" name="内容占位符 3" descr="62fb9cef9289f4719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5530" y="952500"/>
            <a:ext cx="244030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《夜之城》</a:t>
            </a:r>
            <a:endParaRPr lang="zh-CN" altLang="en-US"/>
          </a:p>
        </p:txBody>
      </p:sp>
      <p:pic>
        <p:nvPicPr>
          <p:cNvPr id="4" name="内容占位符 3" descr="62fb9ff54b9018629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9950" y="1104900"/>
            <a:ext cx="3576955" cy="5388610"/>
          </a:xfrm>
          <a:prstGeom prst="rect">
            <a:avLst/>
          </a:prstGeom>
        </p:spPr>
      </p:pic>
      <p:pic>
        <p:nvPicPr>
          <p:cNvPr id="5" name="图片 4" descr="62fb9aabda1ee6041.jpg_e1080"/>
          <p:cNvPicPr>
            <a:picLocks noChangeAspect="1"/>
          </p:cNvPicPr>
          <p:nvPr/>
        </p:nvPicPr>
        <p:blipFill>
          <a:blip r:embed="rId2"/>
          <a:srcRect t="46546"/>
          <a:stretch>
            <a:fillRect/>
          </a:stretch>
        </p:blipFill>
        <p:spPr>
          <a:xfrm>
            <a:off x="6502400" y="2482850"/>
            <a:ext cx="4688840" cy="1892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olidFill>
                  <a:schemeClr val="tx1"/>
                </a:solidFill>
                <a:sym typeface="+mn-ea"/>
              </a:rPr>
              <a:t>《亚当斯一家》</a:t>
            </a:r>
            <a:endParaRPr lang="zh-CN" altLang="en-US"/>
          </a:p>
        </p:txBody>
      </p:sp>
      <p:pic>
        <p:nvPicPr>
          <p:cNvPr id="4" name="内容占位符 3" descr="62fb9d6e8d3712296.jpg_e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00" y="1478280"/>
            <a:ext cx="5019040" cy="4982210"/>
          </a:xfrm>
          <a:prstGeom prst="rect">
            <a:avLst/>
          </a:prstGeom>
        </p:spPr>
      </p:pic>
      <p:pic>
        <p:nvPicPr>
          <p:cNvPr id="5" name="图片 4" descr="62fb9d609691e3861.jpg_e10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05" y="535940"/>
            <a:ext cx="3632835" cy="5786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1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16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229.xml><?xml version="1.0" encoding="utf-8"?>
<p:tagLst xmlns:p="http://schemas.openxmlformats.org/presentationml/2006/main">
  <p:tag name="KSO_WM_UNIT_ISCONTENTSTITLE" val="0"/>
  <p:tag name="KSO_WM_UNIT_PRESET_TEXT" val="汇报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82_1*f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SUBTYPE" val="b"/>
  <p:tag name="KSO_WM_UNIT_TEXT_FILL_FORE_SCHEMECOLOR_INDEX_BRIGHTNESS" val="0.15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PRESET_TEXT" val="极简通用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ID" val="custom20202582_1*a*1"/>
  <p:tag name="KSO_WM_TEMPLATE_CATEGORY" val="custom"/>
  <p:tag name="KSO_WM_TEMPLATE_INDEX" val="20202582"/>
  <p:tag name="KSO_WM_UNIT_LAYERLEVEL" val="1"/>
  <p:tag name="KSO_WM_TAG_VERSION" val="1.0"/>
  <p:tag name="KSO_WM_UNIT_ISNUMDGMTITLE" val="0"/>
</p:tagLst>
</file>

<file path=ppt/tags/tag231.xml><?xml version="1.0" encoding="utf-8"?>
<p:tagLst xmlns:p="http://schemas.openxmlformats.org/presentationml/2006/main">
  <p:tag name="KSO_WM_TEMPLATE_THUMBS_INDEX" val="1、2、3、4、5、6、7、8、9、10、11、12、13、15"/>
  <p:tag name="KSO_WM_SLIDE_ID" val="custom2020258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82"/>
  <p:tag name="KSO_WM_SLIDE_LAYOUT" val="a_b_f_j"/>
  <p:tag name="KSO_WM_SLIDE_LAYOUT_CNT" val="1_1_2_1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e122634a-2f9f-1dc4-8125-146414ea2e78}"/>
  <p:tag name="KSO_WM_UNIT_TYPE" val="i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bf57659-6cbf-8d4c-8125-1464fac5e5dd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291b6b29-f09e-a307-8125-1464a41ab986}"/>
  <p:tag name="KSO_WM_UNIT_TYPE" val="i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8b51f462-94b8-e046-8125-14645c969b83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d0eab6bf-4551-0e1f-8025-14643b627909}"/>
  <p:tag name="KSO_WM_UNIT_TYPE" val="i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58bf213c-1fa3-b3e6-8025-146472c098b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48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e583766a-7850-0b53-8025-146413f7db24}"/>
  <p:tag name="KSO_WM_UNIT_TYPE" val="i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2425ca44-52ab-6533-8025-146470cfb81b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28029_1*q_h_i*1_3_1"/>
  <p:tag name="KSO_WM_TEMPLATE_CATEGORY" val="diagram"/>
  <p:tag name="KSO_WM_TEMPLATE_INDEX" val="20228029"/>
  <p:tag name="KSO_WM_UNIT_LAYERLEVEL" val="1_1_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28029_1*q_h_i*1_1_1"/>
  <p:tag name="KSO_WM_TEMPLATE_CATEGORY" val="diagram"/>
  <p:tag name="KSO_WM_TEMPLATE_INDEX" val="20228029"/>
  <p:tag name="KSO_WM_UNIT_LAYERLEVEL" val="1_1_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28029_1*q_h_i*1_2_1"/>
  <p:tag name="KSO_WM_TEMPLATE_CATEGORY" val="diagram"/>
  <p:tag name="KSO_WM_TEMPLATE_INDEX" val="20228029"/>
  <p:tag name="KSO_WM_UNIT_LAYERLEVEL" val="1_1_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11ffcfe6-c5b8-b3ca-8025-146446ee6c0b}"/>
  <p:tag name="KSO_WM_UNIT_TYPE" val="i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76bad965-85fa-722b-8025-146432f6d6e1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  <p:tag name="WM_BEAUTIFY_SHAPE_IDENTITY" val="{4d25eef8-9ab1-f3f4-8125-14645c99355a}"/>
  <p:tag name="KSO_WM_UNIT_TYPE" val="i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b6b0b266-3006-b9a2-8125-1464796abf82}"/>
  <p:tag name="KSO_WM_UNIT_TYPE" val="i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000000"/>
      </a:accent1>
      <a:accent2>
        <a:srgbClr val="20201E"/>
      </a:accent2>
      <a:accent3>
        <a:srgbClr val="40403C"/>
      </a:accent3>
      <a:accent4>
        <a:srgbClr val="615F59"/>
      </a:accent4>
      <a:accent5>
        <a:srgbClr val="817F77"/>
      </a:accent5>
      <a:accent6>
        <a:srgbClr val="A19F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</Words>
  <Application>WPS 文字</Application>
  <PresentationFormat>宽屏</PresentationFormat>
  <Paragraphs>220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汉仪旗黑-85S</vt:lpstr>
      <vt:lpstr>汉仪中黑KW</vt:lpstr>
      <vt:lpstr>微软雅黑</vt:lpstr>
      <vt:lpstr>汉仪旗黑-85S</vt:lpstr>
      <vt:lpstr>汉仪旗黑-105简</vt:lpstr>
      <vt:lpstr>Arial Bold</vt:lpstr>
      <vt:lpstr>思源黑体 CN Bold</vt:lpstr>
      <vt:lpstr>思源黑体 CN Regular</vt:lpstr>
      <vt:lpstr>汉仪旗黑-55简</vt:lpstr>
      <vt:lpstr>Office 主题​​</vt:lpstr>
      <vt:lpstr>1_Office 主题​​</vt:lpstr>
      <vt:lpstr>用户调研报告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用户问卷调查</vt:lpstr>
      <vt:lpstr>用户问卷调查</vt:lpstr>
      <vt:lpstr>用户问卷调查</vt:lpstr>
      <vt:lpstr>用户问卷调查</vt:lpstr>
      <vt:lpstr>用户问卷调查</vt:lpstr>
      <vt:lpstr>用户问卷调查</vt:lpstr>
      <vt:lpstr>用户问卷调查</vt:lpstr>
      <vt:lpstr>用户问卷调查</vt:lpstr>
      <vt:lpstr>用户问卷调查</vt:lpstr>
      <vt:lpstr>PowerPoint 演示文稿</vt:lpstr>
      <vt:lpstr>用户问卷调查</vt:lpstr>
      <vt:lpstr>用户问卷调查</vt:lpstr>
      <vt:lpstr>用户问卷调查</vt:lpstr>
      <vt:lpstr>用户问卷调查</vt:lpstr>
      <vt:lpstr>用户问卷调查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绿洁</cp:lastModifiedBy>
  <cp:revision>13</cp:revision>
  <dcterms:created xsi:type="dcterms:W3CDTF">2023-03-18T06:48:39Z</dcterms:created>
  <dcterms:modified xsi:type="dcterms:W3CDTF">2023-03-18T06:48:39Z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EBF29FC220B8CCEB481E14649BF7507D</vt:lpwstr>
  </property>
</Properties>
</file>